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67" r:id="rId3"/>
    <p:sldId id="257" r:id="rId5"/>
    <p:sldId id="305" r:id="rId6"/>
    <p:sldId id="269" r:id="rId7"/>
    <p:sldId id="303" r:id="rId8"/>
    <p:sldId id="304" r:id="rId9"/>
    <p:sldId id="300" r:id="rId10"/>
    <p:sldId id="278" r:id="rId11"/>
    <p:sldId id="266" r:id="rId12"/>
    <p:sldId id="302" r:id="rId13"/>
    <p:sldId id="307" r:id="rId14"/>
    <p:sldId id="308" r:id="rId15"/>
    <p:sldId id="301" r:id="rId16"/>
    <p:sldId id="298" r:id="rId17"/>
    <p:sldId id="276" r:id="rId18"/>
    <p:sldId id="270" r:id="rId19"/>
    <p:sldId id="289" r:id="rId20"/>
    <p:sldId id="271" r:id="rId21"/>
    <p:sldId id="282" r:id="rId22"/>
    <p:sldId id="281" r:id="rId23"/>
    <p:sldId id="290" r:id="rId24"/>
    <p:sldId id="291" r:id="rId25"/>
    <p:sldId id="29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71F"/>
    <a:srgbClr val="FA9C1A"/>
    <a:srgbClr val="F38521"/>
    <a:srgbClr val="FFFFFF"/>
    <a:srgbClr val="EEEEEE"/>
    <a:srgbClr val="D12C3B"/>
    <a:srgbClr val="F88C1D"/>
    <a:srgbClr val="FA9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77" y="672"/>
      </p:cViewPr>
      <p:guideLst>
        <p:guide orient="horz" pos="2097"/>
        <p:guide pos="3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2467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5F3F0-778A-4C46-9A38-4B47AA41A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A986C-6B0D-45A1-B792-D7E42DB12E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09" y="-32175"/>
            <a:ext cx="12301418" cy="692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满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Google Shape;144;p14"/>
          <p:cNvCxnSpPr/>
          <p:nvPr userDrawn="1"/>
        </p:nvCxnSpPr>
        <p:spPr>
          <a:xfrm>
            <a:off x="248999" y="6511137"/>
            <a:ext cx="1077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E01F-516E-4D5C-9D43-00C63B84B8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4708-FA32-422A-A035-1FD16282DB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E01F-516E-4D5C-9D43-00C63B84B8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4708-FA32-422A-A035-1FD16282DB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0800000">
            <a:off x="0" y="0"/>
            <a:ext cx="12192000" cy="2367023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54980" y="618730"/>
            <a:ext cx="778860" cy="652557"/>
          </a:xfrm>
          <a:custGeom>
            <a:avLst/>
            <a:gdLst/>
            <a:ahLst/>
            <a:cxnLst/>
            <a:rect l="l" t="t" r="r" b="b"/>
            <a:pathLst>
              <a:path w="778860" h="652557">
                <a:moveTo>
                  <a:pt x="717814" y="0"/>
                </a:moveTo>
                <a:lnTo>
                  <a:pt x="778860" y="111566"/>
                </a:lnTo>
                <a:cubicBezTo>
                  <a:pt x="714612" y="143361"/>
                  <a:pt x="666284" y="182917"/>
                  <a:pt x="633876" y="230237"/>
                </a:cubicBezTo>
                <a:cubicBezTo>
                  <a:pt x="601467" y="277556"/>
                  <a:pt x="585241" y="318691"/>
                  <a:pt x="585197" y="353644"/>
                </a:cubicBezTo>
                <a:cubicBezTo>
                  <a:pt x="589495" y="351363"/>
                  <a:pt x="595634" y="349083"/>
                  <a:pt x="603616" y="346802"/>
                </a:cubicBezTo>
                <a:cubicBezTo>
                  <a:pt x="611598" y="344522"/>
                  <a:pt x="620895" y="343294"/>
                  <a:pt x="631508" y="343119"/>
                </a:cubicBezTo>
                <a:cubicBezTo>
                  <a:pt x="675319" y="344127"/>
                  <a:pt x="710314" y="358950"/>
                  <a:pt x="736496" y="387587"/>
                </a:cubicBezTo>
                <a:cubicBezTo>
                  <a:pt x="762677" y="416224"/>
                  <a:pt x="776097" y="452624"/>
                  <a:pt x="776754" y="496785"/>
                </a:cubicBezTo>
                <a:cubicBezTo>
                  <a:pt x="776491" y="540114"/>
                  <a:pt x="762282" y="576601"/>
                  <a:pt x="734128" y="606247"/>
                </a:cubicBezTo>
                <a:cubicBezTo>
                  <a:pt x="705973" y="635893"/>
                  <a:pt x="665451" y="651329"/>
                  <a:pt x="612562" y="652557"/>
                </a:cubicBezTo>
                <a:cubicBezTo>
                  <a:pt x="558797" y="651066"/>
                  <a:pt x="514767" y="629314"/>
                  <a:pt x="480472" y="587302"/>
                </a:cubicBezTo>
                <a:cubicBezTo>
                  <a:pt x="446178" y="545289"/>
                  <a:pt x="428460" y="491961"/>
                  <a:pt x="427320" y="427320"/>
                </a:cubicBezTo>
                <a:cubicBezTo>
                  <a:pt x="429820" y="322814"/>
                  <a:pt x="459027" y="234491"/>
                  <a:pt x="514942" y="162350"/>
                </a:cubicBezTo>
                <a:cubicBezTo>
                  <a:pt x="570857" y="90209"/>
                  <a:pt x="638481" y="36092"/>
                  <a:pt x="717814" y="0"/>
                </a:cubicBezTo>
                <a:close/>
                <a:moveTo>
                  <a:pt x="290494" y="0"/>
                </a:moveTo>
                <a:lnTo>
                  <a:pt x="349434" y="111566"/>
                </a:lnTo>
                <a:cubicBezTo>
                  <a:pt x="286196" y="143361"/>
                  <a:pt x="238482" y="182917"/>
                  <a:pt x="206293" y="230237"/>
                </a:cubicBezTo>
                <a:cubicBezTo>
                  <a:pt x="174103" y="277556"/>
                  <a:pt x="157965" y="318691"/>
                  <a:pt x="157877" y="353644"/>
                </a:cubicBezTo>
                <a:cubicBezTo>
                  <a:pt x="162219" y="351363"/>
                  <a:pt x="168271" y="349083"/>
                  <a:pt x="176033" y="346802"/>
                </a:cubicBezTo>
                <a:cubicBezTo>
                  <a:pt x="183795" y="344522"/>
                  <a:pt x="192478" y="343294"/>
                  <a:pt x="202083" y="343119"/>
                </a:cubicBezTo>
                <a:cubicBezTo>
                  <a:pt x="246902" y="344127"/>
                  <a:pt x="282512" y="358950"/>
                  <a:pt x="308913" y="387587"/>
                </a:cubicBezTo>
                <a:cubicBezTo>
                  <a:pt x="335313" y="416224"/>
                  <a:pt x="348820" y="452624"/>
                  <a:pt x="349434" y="496785"/>
                </a:cubicBezTo>
                <a:cubicBezTo>
                  <a:pt x="349040" y="540114"/>
                  <a:pt x="334568" y="576601"/>
                  <a:pt x="306018" y="606247"/>
                </a:cubicBezTo>
                <a:cubicBezTo>
                  <a:pt x="277469" y="635893"/>
                  <a:pt x="237210" y="651329"/>
                  <a:pt x="185242" y="652557"/>
                </a:cubicBezTo>
                <a:cubicBezTo>
                  <a:pt x="131476" y="651066"/>
                  <a:pt x="87446" y="629314"/>
                  <a:pt x="53152" y="587302"/>
                </a:cubicBezTo>
                <a:cubicBezTo>
                  <a:pt x="18858" y="545289"/>
                  <a:pt x="1140" y="491961"/>
                  <a:pt x="0" y="427320"/>
                </a:cubicBezTo>
                <a:cubicBezTo>
                  <a:pt x="2500" y="322814"/>
                  <a:pt x="31707" y="234491"/>
                  <a:pt x="87622" y="162350"/>
                </a:cubicBezTo>
                <a:cubicBezTo>
                  <a:pt x="143537" y="90209"/>
                  <a:pt x="211161" y="36092"/>
                  <a:pt x="2904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6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Work San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52" y="222330"/>
            <a:ext cx="2878268" cy="2878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0333" r="814" b="310"/>
          <a:stretch>
            <a:fillRect/>
          </a:stretch>
        </p:blipFill>
        <p:spPr>
          <a:xfrm>
            <a:off x="-1" y="6205415"/>
            <a:ext cx="12192001" cy="652586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  <p:cxnSp>
        <p:nvCxnSpPr>
          <p:cNvPr id="9" name="Google Shape;144;p14"/>
          <p:cNvCxnSpPr/>
          <p:nvPr userDrawn="1"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1" y="-30787"/>
            <a:ext cx="12298950" cy="6920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  <p:cxnSp>
        <p:nvCxnSpPr>
          <p:cNvPr id="9" name="Google Shape;144;p14"/>
          <p:cNvCxnSpPr/>
          <p:nvPr userDrawn="1"/>
        </p:nvCxnSpPr>
        <p:spPr>
          <a:xfrm>
            <a:off x="248999" y="6511137"/>
            <a:ext cx="1077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01884" y="1458410"/>
            <a:ext cx="6898511" cy="403954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0333" r="814" b="310"/>
          <a:stretch>
            <a:fillRect/>
          </a:stretch>
        </p:blipFill>
        <p:spPr>
          <a:xfrm>
            <a:off x="-1" y="6205415"/>
            <a:ext cx="12192001" cy="652586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  <p:cxnSp>
        <p:nvCxnSpPr>
          <p:cNvPr id="11" name="Google Shape;144;p14"/>
          <p:cNvCxnSpPr/>
          <p:nvPr userDrawn="1"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0333" r="814" b="310"/>
          <a:stretch>
            <a:fillRect/>
          </a:stretch>
        </p:blipFill>
        <p:spPr>
          <a:xfrm>
            <a:off x="-1" y="6205415"/>
            <a:ext cx="12192001" cy="652586"/>
          </a:xfrm>
          <a:prstGeom prst="rect">
            <a:avLst/>
          </a:prstGeom>
          <a:ln>
            <a:noFill/>
          </a:ln>
        </p:spPr>
      </p:pic>
      <p:cxnSp>
        <p:nvCxnSpPr>
          <p:cNvPr id="11" name="Google Shape;144;p14"/>
          <p:cNvCxnSpPr/>
          <p:nvPr userDrawn="1"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Google Shape;144;p14"/>
          <p:cNvCxnSpPr/>
          <p:nvPr userDrawn="1"/>
        </p:nvCxnSpPr>
        <p:spPr>
          <a:xfrm>
            <a:off x="248999" y="6511137"/>
            <a:ext cx="1077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63484"/>
            <a:ext cx="833120" cy="487835"/>
          </a:xfrm>
          <a:prstGeom prst="rect">
            <a:avLst/>
          </a:prstGeom>
        </p:spPr>
      </p:pic>
      <p:cxnSp>
        <p:nvCxnSpPr>
          <p:cNvPr id="12" name="Google Shape;144;p14"/>
          <p:cNvCxnSpPr/>
          <p:nvPr userDrawn="1"/>
        </p:nvCxnSpPr>
        <p:spPr>
          <a:xfrm>
            <a:off x="248999" y="6511137"/>
            <a:ext cx="10770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9E01F-516E-4D5C-9D43-00C63B84B8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F4708-FA32-422A-A035-1FD16282DB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39949" y="2495490"/>
            <a:ext cx="81121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gRPC go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的高效消息订阅发布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9437" y="4137065"/>
            <a:ext cx="12846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9437" y="4629250"/>
            <a:ext cx="313334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rPr>
              <a:t>中国电子云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5" name="乘号 4"/>
          <p:cNvSpPr/>
          <p:nvPr/>
        </p:nvSpPr>
        <p:spPr>
          <a:xfrm>
            <a:off x="5903976" y="3485504"/>
            <a:ext cx="384048" cy="384048"/>
          </a:xfrm>
          <a:prstGeom prst="mathMultiply">
            <a:avLst>
              <a:gd name="adj1" fmla="val 2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28" y="1539429"/>
            <a:ext cx="999744" cy="58558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707067" y="4599405"/>
            <a:ext cx="178347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35" y="4137025"/>
            <a:ext cx="934720" cy="844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730" y="208468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基于通信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模式如何落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地？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978535"/>
            <a:ext cx="6821170" cy="471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0" y="2153285"/>
            <a:ext cx="4077335" cy="4711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0" y="1200150"/>
            <a:ext cx="4496435" cy="7169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065" y="1546860"/>
            <a:ext cx="1054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Web</a:t>
            </a:r>
            <a:r>
              <a:rPr lang="zh-CN" altLang="en-US"/>
              <a:t>开</a:t>
            </a:r>
            <a:r>
              <a:rPr lang="zh-CN" altLang="en-US"/>
              <a:t>发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730" y="208468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基于通信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模式如何落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地？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065" y="15468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流式</a:t>
            </a:r>
            <a:r>
              <a:rPr lang="zh-CN" altLang="en-US"/>
              <a:t>传输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0" y="880745"/>
            <a:ext cx="8554085" cy="5096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730" y="208468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基于通信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模式如何落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地？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065" y="1546860"/>
            <a:ext cx="917765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以及，本次分享的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“</a:t>
            </a: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基于</a:t>
            </a:r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TOPIC</a:t>
            </a: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的消息订阅与发布模型</a:t>
            </a:r>
            <a:r>
              <a:rPr lang="zh-CN" altLang="en-US"/>
              <a:t>”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</a:t>
            </a: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Topic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消息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发布订阅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15" y="208468"/>
            <a:ext cx="55511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基于Top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i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c的消息发布模型简介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625" y="791845"/>
            <a:ext cx="561975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15" y="208468"/>
            <a:ext cx="55511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基于Top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i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c的消息发布模型简介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076325"/>
            <a:ext cx="98679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01980" y="1675130"/>
            <a:ext cx="8383905" cy="441769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Google Shape;276;p32"/>
          <p:cNvSpPr txBox="1"/>
          <p:nvPr/>
        </p:nvSpPr>
        <p:spPr>
          <a:xfrm>
            <a:off x="1156254" y="3318674"/>
            <a:ext cx="10151825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  <p:sp>
        <p:nvSpPr>
          <p:cNvPr id="3" name="Google Shape;277;p32"/>
          <p:cNvSpPr txBox="1"/>
          <p:nvPr/>
        </p:nvSpPr>
        <p:spPr>
          <a:xfrm>
            <a:off x="1156255" y="1674719"/>
            <a:ext cx="3703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BRIAN KERNGHAN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1190" y="2999105"/>
            <a:ext cx="5210810" cy="1422400"/>
          </a:xfrm>
          <a:prstGeom prst="rect">
            <a:avLst/>
          </a:prstGeom>
        </p:spPr>
      </p:pic>
      <p:sp>
        <p:nvSpPr>
          <p:cNvPr id="13" name="Google Shape;227;p25"/>
          <p:cNvSpPr txBox="1"/>
          <p:nvPr/>
        </p:nvSpPr>
        <p:spPr>
          <a:xfrm>
            <a:off x="612140" y="1673860"/>
            <a:ext cx="8373110" cy="331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service PubSubService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rpc Publish(PublishRequest) returns (google.protobuf.Empty);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rpc Subscribe(SubscribeRequest) returns (stream SubscribeResponse);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message PublishRequest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string topic = 1;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bytes payload = 2;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message SubscribeRequest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string topic = 1;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message SubscribeResponse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bytes payload = 1;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根据</a:t>
            </a: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Proto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生成桩代码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第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三部分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884" y="1458410"/>
            <a:ext cx="6898511" cy="403954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Google Shape;144;p14"/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407772" y="209738"/>
            <a:ext cx="4067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Proto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6" name="Google Shape;227;p25"/>
          <p:cNvSpPr txBox="1"/>
          <p:nvPr/>
        </p:nvSpPr>
        <p:spPr>
          <a:xfrm>
            <a:off x="998855" y="1458595"/>
            <a:ext cx="6355080" cy="35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protoc --go-grpc_out=. --go_out=. pubsub.proto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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protoc: 这是 Protocol Buffers 编译器的执行命令。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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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--go-grpc_out=.: 这个选项指定了输出 gRPC 相关的 Go 语言代码的目标目录，. 表示当前目录。protoc-gen-go-grpc 插件将会处理 .proto 文件中的服务定义并生成 gRPC 服务器和客户端的接口代码。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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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--go_out=.: 类似地，这个选项指定了非 gRPC 相关的 Protocol Buffers 消息结构体等 Go 语言代码的输出目录，同样为当前目录。protoc-gen-go 插件会处理 .proto 文件中的消息定义并生成对应的 Go 结构体。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0" y="2232025"/>
            <a:ext cx="327660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980" y="944245"/>
            <a:ext cx="11038205" cy="51485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Google Shape;144;p14"/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925297" y="209738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订阅者动态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注册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6" name="Google Shape;227;p25"/>
          <p:cNvSpPr txBox="1"/>
          <p:nvPr/>
        </p:nvSpPr>
        <p:spPr>
          <a:xfrm>
            <a:off x="601980" y="944880"/>
            <a:ext cx="10060940" cy="40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type subscriber chan interface{}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type topicFunc func(v interface{}) bool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type Publisher struct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m           sync.RWMutex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buffer      int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timeout     time.Duration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subscribers map[subscriber]topicFunc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// chan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中是数据，函数判断数据是否包含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topic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func (p *Publisher) SubscribeTopic(topic topicFunc) chan interface{} {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	ch := make(chan interface{}, p.buffer)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	p.m.Lock()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	p.subscribers[ch] = topic</a:t>
            </a:r>
            <a:r>
              <a:rPr lang="en-US" altLang="zh-CN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  // </a:t>
            </a: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动态注册，保存到</a:t>
            </a:r>
            <a:r>
              <a:rPr lang="en-US" altLang="zh-CN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map</a:t>
            </a: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中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	p.m.Unlock()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	return ch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kern="0" noProof="0" dirty="0">
                <a:ln>
                  <a:noFill/>
                </a:ln>
                <a:effectLst/>
                <a:uLnTx/>
                <a:uFillTx/>
                <a:sym typeface="Source Code Pro"/>
              </a:rPr>
              <a:t>}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矩形 332"/>
          <p:cNvSpPr/>
          <p:nvPr/>
        </p:nvSpPr>
        <p:spPr>
          <a:xfrm rot="5400000">
            <a:off x="-813122" y="813123"/>
            <a:ext cx="6858000" cy="5231758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: 形状 169"/>
          <p:cNvSpPr/>
          <p:nvPr/>
        </p:nvSpPr>
        <p:spPr>
          <a:xfrm>
            <a:off x="3849515" y="2245539"/>
            <a:ext cx="416689" cy="185195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任意多边形: 形状 170"/>
          <p:cNvSpPr/>
          <p:nvPr/>
        </p:nvSpPr>
        <p:spPr>
          <a:xfrm rot="1271192">
            <a:off x="3930121" y="2421040"/>
            <a:ext cx="268666" cy="119407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2042730" y="4945278"/>
            <a:ext cx="1249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 录</a:t>
            </a:r>
            <a:endParaRPr lang="zh-CN" altLang="en-US" sz="3200" dirty="0"/>
          </a:p>
        </p:txBody>
      </p:sp>
      <p:grpSp>
        <p:nvGrpSpPr>
          <p:cNvPr id="269" name="组合 268"/>
          <p:cNvGrpSpPr/>
          <p:nvPr/>
        </p:nvGrpSpPr>
        <p:grpSpPr>
          <a:xfrm>
            <a:off x="5644632" y="1256496"/>
            <a:ext cx="6065408" cy="614892"/>
            <a:chOff x="6076432" y="1270177"/>
            <a:chExt cx="6065408" cy="614892"/>
          </a:xfrm>
        </p:grpSpPr>
        <p:cxnSp>
          <p:nvCxnSpPr>
            <p:cNvPr id="215" name="直接连接符 214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箭头: V 形 215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箭头: V 形 216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gRPC go 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介绍</a:t>
              </a:r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5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01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68" name="直接连接符 267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/>
          <p:cNvGrpSpPr/>
          <p:nvPr/>
        </p:nvGrpSpPr>
        <p:grpSpPr>
          <a:xfrm>
            <a:off x="5644632" y="1983944"/>
            <a:ext cx="6065408" cy="614892"/>
            <a:chOff x="6076432" y="1270177"/>
            <a:chExt cx="6065408" cy="614892"/>
          </a:xfrm>
        </p:grpSpPr>
        <p:cxnSp>
          <p:nvCxnSpPr>
            <p:cNvPr id="271" name="直接连接符 270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箭头: V 形 271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箭头: V 形 272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74" name="直接连接符 273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gRPC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四种通信模式及落地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场景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8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02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79" name="直接连接符 278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/>
          <p:cNvGrpSpPr/>
          <p:nvPr/>
        </p:nvGrpSpPr>
        <p:grpSpPr>
          <a:xfrm>
            <a:off x="5644632" y="2755842"/>
            <a:ext cx="6065408" cy="614892"/>
            <a:chOff x="6076432" y="1270177"/>
            <a:chExt cx="6065408" cy="614892"/>
          </a:xfrm>
        </p:grpSpPr>
        <p:cxnSp>
          <p:nvCxnSpPr>
            <p:cNvPr id="292" name="直接连接符 29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箭头: V 形 29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箭头: V 形 29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95" name="直接连接符 29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根据</a:t>
              </a:r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proto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</a:t>
              </a:r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桩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代码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03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00" name="直接连接符 29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组合 300"/>
          <p:cNvGrpSpPr/>
          <p:nvPr/>
        </p:nvGrpSpPr>
        <p:grpSpPr>
          <a:xfrm>
            <a:off x="5644632" y="3505515"/>
            <a:ext cx="6065408" cy="614892"/>
            <a:chOff x="6076432" y="1270177"/>
            <a:chExt cx="6065408" cy="614892"/>
          </a:xfrm>
        </p:grpSpPr>
        <p:cxnSp>
          <p:nvCxnSpPr>
            <p:cNvPr id="302" name="直接连接符 30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箭头: V 形 30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4" name="箭头: V 形 30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05" name="直接连接符 30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订阅者动态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注册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04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10" name="直接连接符 30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组合 310"/>
          <p:cNvGrpSpPr/>
          <p:nvPr/>
        </p:nvGrpSpPr>
        <p:grpSpPr>
          <a:xfrm>
            <a:off x="5644632" y="4255188"/>
            <a:ext cx="6065408" cy="614892"/>
            <a:chOff x="6076432" y="1270177"/>
            <a:chExt cx="6065408" cy="614892"/>
          </a:xfrm>
        </p:grpSpPr>
        <p:cxnSp>
          <p:nvCxnSpPr>
            <p:cNvPr id="312" name="直接连接符 31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箭头: V 形 31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4" name="箭头: V 形 31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15" name="直接连接符 31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发布者消息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推送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05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20" name="直接连接符 31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组合 320"/>
          <p:cNvGrpSpPr/>
          <p:nvPr/>
        </p:nvGrpSpPr>
        <p:grpSpPr>
          <a:xfrm>
            <a:off x="5644632" y="5004861"/>
            <a:ext cx="6065408" cy="614892"/>
            <a:chOff x="6076432" y="1270177"/>
            <a:chExt cx="6065408" cy="614892"/>
          </a:xfrm>
        </p:grpSpPr>
        <p:cxnSp>
          <p:nvCxnSpPr>
            <p:cNvPr id="322" name="直接连接符 32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箭头: V 形 32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4" name="箭头: V 形 32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25" name="直接连接符 32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Google Shape;168;p18">
              <a:hlinkClick r:id="rId1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现场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案例演示</a:t>
              </a:r>
              <a:endPara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06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30" name="直接连接符 32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组合 374"/>
          <p:cNvGrpSpPr/>
          <p:nvPr/>
        </p:nvGrpSpPr>
        <p:grpSpPr>
          <a:xfrm>
            <a:off x="910160" y="-4111208"/>
            <a:ext cx="3341600" cy="14061399"/>
            <a:chOff x="910160" y="-4374633"/>
            <a:chExt cx="3341600" cy="14061399"/>
          </a:xfrm>
        </p:grpSpPr>
        <p:grpSp>
          <p:nvGrpSpPr>
            <p:cNvPr id="5" name="组合 4"/>
            <p:cNvGrpSpPr/>
            <p:nvPr/>
          </p:nvGrpSpPr>
          <p:grpSpPr>
            <a:xfrm>
              <a:off x="910160" y="-4374633"/>
              <a:ext cx="3341600" cy="6670244"/>
              <a:chOff x="8143809" y="-962909"/>
              <a:chExt cx="4225841" cy="8435301"/>
            </a:xfrm>
          </p:grpSpPr>
          <p:cxnSp>
            <p:nvCxnSpPr>
              <p:cNvPr id="6" name="直接连接符 5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5400000">
                <a:off x="64183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组合 333"/>
            <p:cNvGrpSpPr/>
            <p:nvPr/>
          </p:nvGrpSpPr>
          <p:grpSpPr>
            <a:xfrm>
              <a:off x="910160" y="3016522"/>
              <a:ext cx="3341600" cy="6670244"/>
              <a:chOff x="8143809" y="-962910"/>
              <a:chExt cx="4225841" cy="8435302"/>
            </a:xfrm>
          </p:grpSpPr>
          <p:cxnSp>
            <p:nvCxnSpPr>
              <p:cNvPr id="335" name="直接连接符 334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342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343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349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350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352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353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 rot="5400000">
                <a:off x="6418323" y="3254741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2" name="图片 33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0" y="1192638"/>
            <a:ext cx="3942888" cy="3852036"/>
          </a:xfrm>
          <a:prstGeom prst="rect">
            <a:avLst/>
          </a:prstGeom>
          <a:effectLst>
            <a:outerShdw blurRad="215900" dist="114300" dir="14820000" sy="23000" kx="-1200000" algn="bl" rotWithShape="0">
              <a:prstClr val="black">
                <a:alpha val="11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980" y="1458595"/>
            <a:ext cx="11165205" cy="403923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Google Shape;144;p14"/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925297" y="209738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发布者消息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推送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6" name="Google Shape;227;p25"/>
          <p:cNvSpPr txBox="1"/>
          <p:nvPr/>
        </p:nvSpPr>
        <p:spPr>
          <a:xfrm>
            <a:off x="601980" y="1458595"/>
            <a:ext cx="11063605" cy="40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func (p *Publisher) Publish(v interface{})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...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//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发布时，轮询所有注册上来的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对象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for sub, topic := range p.subscribers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	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...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	go p.sendTopic(sub, topic, v, wg)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//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消息推送到订阅者的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chan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func (p *Publisher) sendTopic(sub subscriber, topic topicFunc, v interface{}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...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) {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   select {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case sub &lt;- v: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default:  // default分支为空，也就是说如果没有通道准备好接收数据，则什么也不做，程序会阻塞在此处，直到至少有一个通道准备好为止。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	}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}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演示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第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五部分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980" y="1458595"/>
            <a:ext cx="11165205" cy="403923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Google Shape;144;p14"/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2286420" y="209738"/>
            <a:ext cx="309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sp>
        <p:nvSpPr>
          <p:cNvPr id="6" name="Google Shape;227;p25"/>
          <p:cNvSpPr txBox="1"/>
          <p:nvPr/>
        </p:nvSpPr>
        <p:spPr>
          <a:xfrm>
            <a:off x="601980" y="1458595"/>
            <a:ext cx="11063605" cy="403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○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  <a:defRPr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代码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示例：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https://github.com/zackzhangkai/grpc-pubsub-example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980" y="1458595"/>
            <a:ext cx="11165205" cy="403923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Google Shape;144;p14"/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1230630"/>
            <a:ext cx="9690735" cy="4830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gRPC go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2030" y="208468"/>
            <a:ext cx="2646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gRPC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是什么？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1699260"/>
            <a:ext cx="1084897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8330" y="2084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篇思考几个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25730"/>
            <a:ext cx="8303895" cy="60699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altLang="zh-CN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gRPC</a:t>
            </a:r>
            <a:r>
              <a:rPr lang="zh-CN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四种通信模式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5630" y="208468"/>
            <a:ext cx="3459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gRPC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四种通信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模式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791845"/>
            <a:ext cx="9854565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5630" y="208468"/>
            <a:ext cx="3459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gRPC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四种通信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</a:rPr>
              <a:t>模式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01.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Roboto"/>
              </a:rPr>
              <a:t>副标题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925195"/>
            <a:ext cx="10360025" cy="4575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034415" y="2851785"/>
            <a:ext cx="10637520" cy="11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Work Sans"/>
              </a:rPr>
              <a:t>gRPC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Work Sans"/>
              </a:rPr>
              <a:t>的落地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Work Sans"/>
              </a:rPr>
              <a:t>场景</a:t>
            </a:r>
            <a:endParaRPr kumimoji="0" lang="zh-CN" alt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1964</Words>
  <Application>WPS 演示</Application>
  <PresentationFormat>宽屏</PresentationFormat>
  <Paragraphs>182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Arial</vt:lpstr>
      <vt:lpstr>SimSun</vt:lpstr>
      <vt:lpstr>Wingdings</vt:lpstr>
      <vt:lpstr>Arial</vt:lpstr>
      <vt:lpstr>Work Sans</vt:lpstr>
      <vt:lpstr>Thonburi</vt:lpstr>
      <vt:lpstr>思源黑体 CN Bold</vt:lpstr>
      <vt:lpstr>Microsoft YaHei</vt:lpstr>
      <vt:lpstr>汉仪旗黑</vt:lpstr>
      <vt:lpstr>微软雅黑 Light</vt:lpstr>
      <vt:lpstr>Roboto</vt:lpstr>
      <vt:lpstr>Source Code Pro</vt:lpstr>
      <vt:lpstr>Wingdings</vt:lpstr>
      <vt:lpstr>汉仪中黑KW</vt:lpstr>
      <vt:lpstr>Microsoft YaHei</vt:lpstr>
      <vt:lpstr>SimSun</vt:lpstr>
      <vt:lpstr>Arial Unicode MS</vt:lpstr>
      <vt:lpstr>等线 Light</vt:lpstr>
      <vt:lpstr>汉仪中等线KW</vt:lpstr>
      <vt:lpstr>等线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伦欣 江</dc:creator>
  <cp:lastModifiedBy>ZACK</cp:lastModifiedBy>
  <cp:revision>35</cp:revision>
  <dcterms:created xsi:type="dcterms:W3CDTF">2024-03-21T09:56:06Z</dcterms:created>
  <dcterms:modified xsi:type="dcterms:W3CDTF">2024-03-21T09:56:06Z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8F3D5139504D311893AAFB65A2D6DFF5_43</vt:lpwstr>
  </property>
  <property fmtid="{D5CDD505-2E9C-101B-9397-08002B2CF9AE}" pid="3" name="KSOProductBuildVer">
    <vt:lpwstr>2052-5.5.1.7991</vt:lpwstr>
  </property>
</Properties>
</file>